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2" r:id="rId3"/>
    <p:sldId id="257" r:id="rId4"/>
    <p:sldId id="261" r:id="rId5"/>
    <p:sldId id="260" r:id="rId6"/>
    <p:sldId id="258" r:id="rId7"/>
  </p:sldIdLst>
  <p:sldSz cx="12188825" cy="6858000"/>
  <p:notesSz cx="6858000" cy="9144000"/>
  <p:defaultTextStyle>
    <a:defPPr>
      <a:defRPr lang="es-E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Estilo medio 2 - Énfasis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2DE63D5-997A-4646-A377-4702673A728D}" styleName="Estilo claro 2 - Acento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2833802-FEF1-4C79-8D5D-14CF1EAF98D9}" styleName="Estilo claro 2 - Acento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9DCAF9ED-07DC-4A11-8D7F-57B35C25682E}" styleName="Estilo medio 1 - Énfasis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DA37D80-6434-44D0-A028-1B22A696006F}" styleName="Estilo claro 3 - Acento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>
        <p:scale>
          <a:sx n="75" d="100"/>
          <a:sy n="75" d="100"/>
        </p:scale>
        <p:origin x="-498" y="324"/>
      </p:cViewPr>
      <p:guideLst>
        <p:guide orient="horz" pos="2160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914162" y="2130426"/>
            <a:ext cx="10360501" cy="1470025"/>
          </a:xfrm>
        </p:spPr>
        <p:txBody>
          <a:bodyPr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828324" y="3886200"/>
            <a:ext cx="8532178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_tradnl" smtClean="0"/>
              <a:t>Haga clic para modificar el estilo de subtítulo del patrón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4DC6D-0167-3A4F-A6F0-379DDECBCE93}" type="datetimeFigureOut">
              <a:rPr lang="es-ES" smtClean="0"/>
              <a:t>24/05/2020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2BAFD-ABC1-694F-ABD7-371A5080450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77376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4DC6D-0167-3A4F-A6F0-379DDECBCE93}" type="datetimeFigureOut">
              <a:rPr lang="es-ES" smtClean="0"/>
              <a:t>24/05/2020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2BAFD-ABC1-694F-ABD7-371A5080450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64656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11780415" y="274639"/>
            <a:ext cx="3654531" cy="5851525"/>
          </a:xfrm>
        </p:spPr>
        <p:txBody>
          <a:bodyPr vert="eaVert"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12589" y="274639"/>
            <a:ext cx="10764680" cy="5851525"/>
          </a:xfrm>
        </p:spPr>
        <p:txBody>
          <a:bodyPr vert="eaVert"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4DC6D-0167-3A4F-A6F0-379DDECBCE93}" type="datetimeFigureOut">
              <a:rPr lang="es-ES" smtClean="0"/>
              <a:t>24/05/2020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2BAFD-ABC1-694F-ABD7-371A5080450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55297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4DC6D-0167-3A4F-A6F0-379DDECBCE93}" type="datetimeFigureOut">
              <a:rPr lang="es-ES" smtClean="0"/>
              <a:t>24/05/2020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2BAFD-ABC1-694F-ABD7-371A5080450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26213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62833" y="4406901"/>
            <a:ext cx="10360501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962833" y="2906713"/>
            <a:ext cx="10360501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4DC6D-0167-3A4F-A6F0-379DDECBCE93}" type="datetimeFigureOut">
              <a:rPr lang="es-ES" smtClean="0"/>
              <a:t>24/05/2020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2BAFD-ABC1-694F-ABD7-371A5080450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92776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12589" y="1600201"/>
            <a:ext cx="7209606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225341" y="1600201"/>
            <a:ext cx="720960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4DC6D-0167-3A4F-A6F0-379DDECBCE93}" type="datetimeFigureOut">
              <a:rPr lang="es-ES" smtClean="0"/>
              <a:t>24/05/2020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2BAFD-ABC1-694F-ABD7-371A5080450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3030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441" y="274638"/>
            <a:ext cx="10969943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09441" y="1535113"/>
            <a:ext cx="5385514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09441" y="2174875"/>
            <a:ext cx="5385514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91754" y="1535113"/>
            <a:ext cx="538763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91754" y="2174875"/>
            <a:ext cx="538763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4DC6D-0167-3A4F-A6F0-379DDECBCE93}" type="datetimeFigureOut">
              <a:rPr lang="es-ES" smtClean="0"/>
              <a:t>24/05/2020</a:t>
            </a:fld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2BAFD-ABC1-694F-ABD7-371A5080450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81821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4DC6D-0167-3A4F-A6F0-379DDECBCE93}" type="datetimeFigureOut">
              <a:rPr lang="es-ES" smtClean="0"/>
              <a:t>24/05/2020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2BAFD-ABC1-694F-ABD7-371A5080450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70373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4DC6D-0167-3A4F-A6F0-379DDECBCE93}" type="datetimeFigureOut">
              <a:rPr lang="es-ES" smtClean="0"/>
              <a:t>24/05/2020</a:t>
            </a:fld>
            <a:endParaRPr lang="es-E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2BAFD-ABC1-694F-ABD7-371A5080450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74825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442" y="273050"/>
            <a:ext cx="4010039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765492" y="273051"/>
            <a:ext cx="6813892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609442" y="1435101"/>
            <a:ext cx="4010039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4DC6D-0167-3A4F-A6F0-379DDECBCE93}" type="datetimeFigureOut">
              <a:rPr lang="es-ES" smtClean="0"/>
              <a:t>24/05/2020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2BAFD-ABC1-694F-ABD7-371A5080450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76017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389095" y="4800600"/>
            <a:ext cx="7313295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2389095" y="612775"/>
            <a:ext cx="7313295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2389095" y="5367338"/>
            <a:ext cx="7313295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4DC6D-0167-3A4F-A6F0-379DDECBCE93}" type="datetimeFigureOut">
              <a:rPr lang="es-ES" smtClean="0"/>
              <a:t>24/05/2020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2BAFD-ABC1-694F-ABD7-371A5080450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1750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609441" y="274638"/>
            <a:ext cx="10969943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09441" y="1600201"/>
            <a:ext cx="10969943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609441" y="6356351"/>
            <a:ext cx="28440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74DC6D-0167-3A4F-A6F0-379DDECBCE93}" type="datetimeFigureOut">
              <a:rPr lang="es-ES" smtClean="0"/>
              <a:t>24/05/2020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C2BAFD-ABC1-694F-ABD7-371A5080450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25448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893"/>
            <a:ext cx="12190415" cy="6857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922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0778"/>
            <a:ext cx="12300559" cy="6999678"/>
          </a:xfrm>
          <a:prstGeom prst="rect">
            <a:avLst/>
          </a:prstGeom>
        </p:spPr>
      </p:pic>
      <p:sp>
        <p:nvSpPr>
          <p:cNvPr id="6" name="1 Título"/>
          <p:cNvSpPr>
            <a:spLocks noGrp="1"/>
          </p:cNvSpPr>
          <p:nvPr>
            <p:ph type="title"/>
          </p:nvPr>
        </p:nvSpPr>
        <p:spPr>
          <a:xfrm>
            <a:off x="609441" y="114981"/>
            <a:ext cx="10969943" cy="1143000"/>
          </a:xfrm>
        </p:spPr>
        <p:txBody>
          <a:bodyPr/>
          <a:lstStyle/>
          <a:p>
            <a:r>
              <a:rPr lang="es-CO" b="1" dirty="0" smtClean="0"/>
              <a:t>Problema de la mochila</a:t>
            </a:r>
            <a:endParaRPr lang="es-CO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2 Marcador de contenido"/>
              <p:cNvSpPr>
                <a:spLocks noGrp="1"/>
              </p:cNvSpPr>
              <p:nvPr>
                <p:ph idx="1"/>
              </p:nvPr>
            </p:nvSpPr>
            <p:spPr>
              <a:xfrm>
                <a:off x="431801" y="1257981"/>
                <a:ext cx="5003800" cy="5193619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buFont typeface="Arial" charset="0"/>
                  <a:buChar char="•"/>
                </a:pPr>
                <a:r>
                  <a:rPr lang="es-CO" sz="2000" b="1" dirty="0" smtClean="0">
                    <a:latin typeface="Arial" pitchFamily="34" charset="0"/>
                    <a:cs typeface="Arial" pitchFamily="34" charset="0"/>
                  </a:rPr>
                  <a:t>Objetivo</a:t>
                </a:r>
              </a:p>
              <a:p>
                <a:pPr>
                  <a:spcBef>
                    <a:spcPts val="0"/>
                  </a:spcBef>
                  <a:buFont typeface="Arial" charset="0"/>
                  <a:buChar char="•"/>
                </a:pPr>
                <a:endParaRPr lang="es-CO" sz="2000" b="1" dirty="0" smtClean="0">
                  <a:latin typeface="Arial" pitchFamily="34" charset="0"/>
                  <a:cs typeface="Arial" pitchFamily="34" charset="0"/>
                </a:endParaRP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s-CO" sz="1600" b="1" dirty="0">
                    <a:latin typeface="Arial" pitchFamily="34" charset="0"/>
                    <a:cs typeface="Arial" pitchFamily="34" charset="0"/>
                  </a:rPr>
                  <a:t>	</a:t>
                </a:r>
                <a:r>
                  <a:rPr lang="es-CO" sz="1600" b="1" dirty="0" smtClean="0">
                    <a:latin typeface="Arial" pitchFamily="34" charset="0"/>
                    <a:cs typeface="Arial" pitchFamily="34" charset="0"/>
                  </a:rPr>
                  <a:t>- Maximizar:</a:t>
                </a:r>
                <a:r>
                  <a:rPr lang="es-CO" sz="2000" b="1" dirty="0">
                    <a:latin typeface="Arial" pitchFamily="34" charset="0"/>
                    <a:cs typeface="Arial" pitchFamily="34" charset="0"/>
                  </a:rPr>
                  <a:t>	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s-CO" sz="2400" b="1" i="1" smtClean="0">
                            <a:latin typeface="Cambria Math"/>
                            <a:cs typeface="Arial" pitchFamily="34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s-CO" sz="2400" b="1" i="1" smtClean="0">
                            <a:latin typeface="Cambria Math"/>
                            <a:cs typeface="Arial" pitchFamily="34" charset="0"/>
                          </a:rPr>
                          <m:t>𝒊</m:t>
                        </m:r>
                        <m:r>
                          <a:rPr lang="es-CO" sz="2400" b="1" i="1" smtClean="0">
                            <a:latin typeface="Cambria Math"/>
                            <a:cs typeface="Arial" pitchFamily="34" charset="0"/>
                          </a:rPr>
                          <m:t> </m:t>
                        </m:r>
                        <m:r>
                          <a:rPr lang="es-CO" sz="2400" b="1" i="1">
                            <a:latin typeface="Cambria Math"/>
                            <a:ea typeface="Cambria Math"/>
                            <a:cs typeface="Arial" pitchFamily="34" charset="0"/>
                          </a:rPr>
                          <m:t>𝝐</m:t>
                        </m:r>
                        <m:r>
                          <a:rPr lang="es-CO" sz="2400" b="1" i="1" smtClean="0">
                            <a:latin typeface="Cambria Math"/>
                            <a:ea typeface="Cambria Math"/>
                            <a:cs typeface="Arial" pitchFamily="34" charset="0"/>
                          </a:rPr>
                          <m:t> </m:t>
                        </m:r>
                        <m:r>
                          <a:rPr lang="es-CO" sz="2400" b="1" i="1" smtClean="0">
                            <a:latin typeface="Cambria Math"/>
                            <a:cs typeface="Arial" pitchFamily="34" charset="0"/>
                          </a:rPr>
                          <m:t>𝑰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s-CO" sz="2400" b="1" i="1" smtClean="0">
                                <a:latin typeface="Cambria Math"/>
                                <a:cs typeface="Arial" pitchFamily="34" charset="0"/>
                              </a:rPr>
                            </m:ctrlPr>
                          </m:sSubPr>
                          <m:e>
                            <m:r>
                              <a:rPr lang="es-CO" sz="2400" b="1" i="1" smtClean="0">
                                <a:latin typeface="Cambria Math"/>
                                <a:cs typeface="Arial" pitchFamily="34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s-CO" sz="2400" b="1" i="1" smtClean="0">
                                <a:latin typeface="Cambria Math"/>
                                <a:cs typeface="Arial" pitchFamily="34" charset="0"/>
                              </a:rPr>
                              <m:t>𝒊</m:t>
                            </m:r>
                          </m:sub>
                        </m:sSub>
                        <m:sSub>
                          <m:sSubPr>
                            <m:ctrlPr>
                              <a:rPr lang="es-CO" sz="2400" b="1" i="1" smtClean="0">
                                <a:latin typeface="Cambria Math"/>
                                <a:cs typeface="Arial" pitchFamily="34" charset="0"/>
                              </a:rPr>
                            </m:ctrlPr>
                          </m:sSubPr>
                          <m:e>
                            <m:r>
                              <a:rPr lang="es-CO" sz="2400" b="1" i="1" smtClean="0">
                                <a:latin typeface="Cambria Math"/>
                                <a:cs typeface="Arial" pitchFamily="34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s-CO" sz="2400" b="1" i="1" smtClean="0">
                                <a:latin typeface="Cambria Math"/>
                                <a:cs typeface="Arial" pitchFamily="34" charset="0"/>
                              </a:rPr>
                              <m:t>𝒊</m:t>
                            </m:r>
                          </m:sub>
                        </m:sSub>
                      </m:e>
                    </m:nary>
                  </m:oMath>
                </a14:m>
                <a:endParaRPr lang="es-CO" sz="2400" b="1" dirty="0" smtClean="0">
                  <a:latin typeface="Arial" pitchFamily="34" charset="0"/>
                  <a:cs typeface="Arial" pitchFamily="34" charset="0"/>
                </a:endParaRPr>
              </a:p>
              <a:p>
                <a:pPr marL="0" indent="0">
                  <a:spcBef>
                    <a:spcPts val="0"/>
                  </a:spcBef>
                  <a:buNone/>
                </a:pPr>
                <a:endParaRPr lang="es-CO" sz="2000" b="1" dirty="0" smtClean="0">
                  <a:latin typeface="Arial" pitchFamily="34" charset="0"/>
                  <a:cs typeface="Arial" pitchFamily="34" charset="0"/>
                </a:endParaRP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s-CO" sz="2000" b="1" dirty="0">
                    <a:latin typeface="Arial" pitchFamily="34" charset="0"/>
                    <a:cs typeface="Arial" pitchFamily="34" charset="0"/>
                  </a:rPr>
                  <a:t>	</a:t>
                </a:r>
                <a:r>
                  <a:rPr lang="es-CO" sz="1600" b="1" dirty="0" smtClean="0">
                    <a:latin typeface="Arial" pitchFamily="34" charset="0"/>
                    <a:cs typeface="Arial" pitchFamily="34" charset="0"/>
                  </a:rPr>
                  <a:t>- Sujeto a: 	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s-CO" sz="2400" b="1" i="1">
                            <a:latin typeface="Cambria Math"/>
                            <a:cs typeface="Arial" pitchFamily="34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s-CO" sz="2400" b="1" i="1">
                            <a:latin typeface="Cambria Math"/>
                            <a:cs typeface="Arial" pitchFamily="34" charset="0"/>
                          </a:rPr>
                          <m:t>𝒊</m:t>
                        </m:r>
                        <m:r>
                          <a:rPr lang="es-CO" sz="2400" b="1" i="1">
                            <a:latin typeface="Cambria Math"/>
                            <a:cs typeface="Arial" pitchFamily="34" charset="0"/>
                          </a:rPr>
                          <m:t> </m:t>
                        </m:r>
                        <m:r>
                          <a:rPr lang="es-CO" sz="2400" b="1" i="1">
                            <a:latin typeface="Cambria Math"/>
                            <a:ea typeface="Cambria Math"/>
                            <a:cs typeface="Arial" pitchFamily="34" charset="0"/>
                          </a:rPr>
                          <m:t>𝝐</m:t>
                        </m:r>
                        <m:r>
                          <a:rPr lang="es-CO" sz="2400" b="1" i="1">
                            <a:latin typeface="Cambria Math"/>
                            <a:ea typeface="Cambria Math"/>
                            <a:cs typeface="Arial" pitchFamily="34" charset="0"/>
                          </a:rPr>
                          <m:t> </m:t>
                        </m:r>
                        <m:r>
                          <a:rPr lang="es-CO" sz="2400" b="1" i="1">
                            <a:latin typeface="Cambria Math"/>
                            <a:cs typeface="Arial" pitchFamily="34" charset="0"/>
                          </a:rPr>
                          <m:t>𝑰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s-CO" sz="2400" b="1" i="1">
                                <a:latin typeface="Cambria Math"/>
                                <a:cs typeface="Arial" pitchFamily="34" charset="0"/>
                              </a:rPr>
                            </m:ctrlPr>
                          </m:sSubPr>
                          <m:e>
                            <m:r>
                              <a:rPr lang="es-CO" sz="2400" b="1" i="1" smtClean="0">
                                <a:latin typeface="Cambria Math"/>
                                <a:cs typeface="Arial" pitchFamily="34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s-CO" sz="2400" b="1" i="1">
                                <a:latin typeface="Cambria Math"/>
                                <a:cs typeface="Arial" pitchFamily="34" charset="0"/>
                              </a:rPr>
                              <m:t>𝒊</m:t>
                            </m:r>
                          </m:sub>
                        </m:sSub>
                        <m:sSub>
                          <m:sSubPr>
                            <m:ctrlPr>
                              <a:rPr lang="es-CO" sz="2400" b="1" i="1">
                                <a:latin typeface="Cambria Math"/>
                                <a:cs typeface="Arial" pitchFamily="34" charset="0"/>
                              </a:rPr>
                            </m:ctrlPr>
                          </m:sSubPr>
                          <m:e>
                            <m:r>
                              <a:rPr lang="es-CO" sz="2400" b="1" i="1">
                                <a:latin typeface="Cambria Math"/>
                                <a:cs typeface="Arial" pitchFamily="34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s-CO" sz="2400" b="1" i="1">
                                <a:latin typeface="Cambria Math"/>
                                <a:cs typeface="Arial" pitchFamily="34" charset="0"/>
                              </a:rPr>
                              <m:t>𝒊</m:t>
                            </m:r>
                          </m:sub>
                        </m:sSub>
                        <m:r>
                          <a:rPr lang="es-CO" sz="2400" b="1" i="1" smtClean="0">
                            <a:latin typeface="Cambria Math"/>
                            <a:ea typeface="Cambria Math"/>
                            <a:cs typeface="Arial" pitchFamily="34" charset="0"/>
                          </a:rPr>
                          <m:t>≤</m:t>
                        </m:r>
                        <m:r>
                          <a:rPr lang="es-CO" sz="2400" b="1" i="1" smtClean="0">
                            <a:latin typeface="Cambria Math"/>
                            <a:ea typeface="Cambria Math"/>
                            <a:cs typeface="Arial" pitchFamily="34" charset="0"/>
                          </a:rPr>
                          <m:t>𝒌</m:t>
                        </m:r>
                      </m:e>
                    </m:nary>
                  </m:oMath>
                </a14:m>
                <a:endParaRPr lang="es-CO" sz="2400" b="1" dirty="0" smtClean="0">
                  <a:latin typeface="Arial" pitchFamily="34" charset="0"/>
                  <a:cs typeface="Arial" pitchFamily="34" charset="0"/>
                </a:endParaRPr>
              </a:p>
              <a:p>
                <a:pPr marL="0" indent="0">
                  <a:spcBef>
                    <a:spcPts val="0"/>
                  </a:spcBef>
                  <a:buNone/>
                </a:pPr>
                <a:endParaRPr lang="es-CO" sz="2400" b="1" dirty="0">
                  <a:latin typeface="Arial" pitchFamily="34" charset="0"/>
                  <a:cs typeface="Arial" pitchFamily="34" charset="0"/>
                </a:endParaRP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s-CO" sz="2400" b="1" dirty="0" smtClean="0">
                    <a:latin typeface="Arial" pitchFamily="34" charset="0"/>
                    <a:cs typeface="Arial" pitchFamily="34" charset="0"/>
                  </a:rPr>
                  <a:t>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CO" sz="2400" b="1" i="1" smtClean="0">
                            <a:latin typeface="Cambria Math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s-CO" sz="2400" b="1" i="1" smtClean="0">
                            <a:latin typeface="Cambria Math"/>
                            <a:cs typeface="Arial" pitchFamily="34" charset="0"/>
                          </a:rPr>
                          <m:t>𝒙</m:t>
                        </m:r>
                      </m:e>
                      <m:sub>
                        <m:r>
                          <a:rPr lang="es-CO" sz="2400" b="1" i="1" smtClean="0">
                            <a:latin typeface="Cambria Math"/>
                            <a:cs typeface="Arial" pitchFamily="34" charset="0"/>
                          </a:rPr>
                          <m:t>𝒊</m:t>
                        </m:r>
                      </m:sub>
                    </m:sSub>
                    <m:r>
                      <a:rPr lang="es-CO" sz="2400" b="1" i="1" smtClean="0">
                        <a:latin typeface="Cambria Math"/>
                        <a:ea typeface="Cambria Math"/>
                        <a:cs typeface="Arial" pitchFamily="34" charset="0"/>
                      </a:rPr>
                      <m:t>∈</m:t>
                    </m:r>
                    <m:r>
                      <a:rPr lang="es-CO" sz="2400" b="1" i="1" smtClean="0">
                        <a:latin typeface="Cambria Math"/>
                        <a:ea typeface="Cambria Math"/>
                        <a:cs typeface="Arial" pitchFamily="34" charset="0"/>
                      </a:rPr>
                      <m:t>𝟎</m:t>
                    </m:r>
                    <m:r>
                      <a:rPr lang="es-CO" sz="2400" b="1" i="1" smtClean="0">
                        <a:latin typeface="Cambria Math"/>
                        <a:ea typeface="Cambria Math"/>
                        <a:cs typeface="Arial" pitchFamily="34" charset="0"/>
                      </a:rPr>
                      <m:t>,</m:t>
                    </m:r>
                    <m:r>
                      <a:rPr lang="es-CO" sz="2400" b="1" i="1" smtClean="0">
                        <a:latin typeface="Cambria Math"/>
                        <a:ea typeface="Cambria Math"/>
                        <a:cs typeface="Arial" pitchFamily="34" charset="0"/>
                      </a:rPr>
                      <m:t>𝟏</m:t>
                    </m:r>
                    <m:r>
                      <a:rPr lang="es-CO" sz="2400" b="1" i="1" smtClean="0">
                        <a:latin typeface="Cambria Math"/>
                        <a:ea typeface="Cambria Math"/>
                        <a:cs typeface="Arial" pitchFamily="34" charset="0"/>
                      </a:rPr>
                      <m:t>  (</m:t>
                    </m:r>
                    <m:r>
                      <a:rPr lang="es-CO" sz="2400" b="1" i="1" smtClean="0">
                        <a:latin typeface="Cambria Math"/>
                        <a:ea typeface="Cambria Math"/>
                        <a:cs typeface="Arial" pitchFamily="34" charset="0"/>
                      </a:rPr>
                      <m:t>𝒊</m:t>
                    </m:r>
                    <m:r>
                      <a:rPr lang="es-CO" sz="2400" b="1" i="1" smtClean="0">
                        <a:latin typeface="Cambria Math"/>
                        <a:ea typeface="Cambria Math"/>
                        <a:cs typeface="Arial" pitchFamily="34" charset="0"/>
                      </a:rPr>
                      <m:t> ∈</m:t>
                    </m:r>
                    <m:r>
                      <a:rPr lang="es-CO" sz="2400" b="1" i="1" smtClean="0">
                        <a:latin typeface="Cambria Math"/>
                        <a:ea typeface="Cambria Math"/>
                        <a:cs typeface="Arial" pitchFamily="34" charset="0"/>
                      </a:rPr>
                      <m:t>𝑰</m:t>
                    </m:r>
                    <m:r>
                      <a:rPr lang="es-CO" sz="2400" b="1" i="1" smtClean="0">
                        <a:latin typeface="Cambria Math"/>
                        <a:ea typeface="Cambria Math"/>
                        <a:cs typeface="Arial" pitchFamily="34" charset="0"/>
                      </a:rPr>
                      <m:t>) </m:t>
                    </m:r>
                  </m:oMath>
                </a14:m>
                <a:endParaRPr lang="es-CO" sz="2000" b="1" dirty="0" smtClean="0">
                  <a:latin typeface="Arial" pitchFamily="34" charset="0"/>
                  <a:cs typeface="Arial" pitchFamily="34" charset="0"/>
                </a:endParaRPr>
              </a:p>
              <a:p>
                <a:pPr>
                  <a:spcBef>
                    <a:spcPts val="0"/>
                  </a:spcBef>
                  <a:buFont typeface="Arial" charset="0"/>
                  <a:buChar char="•"/>
                </a:pPr>
                <a:r>
                  <a:rPr lang="es-CO" sz="2000" b="1" dirty="0" smtClean="0">
                    <a:latin typeface="Arial" pitchFamily="34" charset="0"/>
                    <a:cs typeface="Arial" pitchFamily="34" charset="0"/>
                  </a:rPr>
                  <a:t>Donde: 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s-CO" sz="2000" b="1" dirty="0">
                    <a:latin typeface="Arial" pitchFamily="34" charset="0"/>
                    <a:cs typeface="Arial" pitchFamily="34" charset="0"/>
                  </a:rPr>
                  <a:t>	</a:t>
                </a:r>
                <a:r>
                  <a:rPr lang="es-CO" sz="2000" b="1" dirty="0" smtClean="0">
                    <a:latin typeface="Arial" pitchFamily="34" charset="0"/>
                    <a:cs typeface="Arial" pitchFamily="34" charset="0"/>
                  </a:rPr>
                  <a:t>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CO" sz="2000" b="1" i="1" smtClean="0">
                            <a:latin typeface="Cambria Math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s-CO" sz="2000" b="1" i="1" smtClean="0">
                            <a:latin typeface="Cambria Math"/>
                            <a:cs typeface="Arial" pitchFamily="34" charset="0"/>
                          </a:rPr>
                          <m:t>𝒗</m:t>
                        </m:r>
                      </m:e>
                      <m:sub>
                        <m:r>
                          <a:rPr lang="es-CO" sz="2000" b="1" i="1" smtClean="0">
                            <a:latin typeface="Cambria Math"/>
                            <a:cs typeface="Arial" pitchFamily="34" charset="0"/>
                          </a:rPr>
                          <m:t>𝒊</m:t>
                        </m:r>
                      </m:sub>
                    </m:sSub>
                    <m:r>
                      <a:rPr lang="es-CO" sz="2000" b="1" i="0" smtClean="0">
                        <a:latin typeface="Cambria Math"/>
                        <a:cs typeface="Arial" pitchFamily="34" charset="0"/>
                      </a:rPr>
                      <m:t> </m:t>
                    </m:r>
                  </m:oMath>
                </a14:m>
                <a:r>
                  <a:rPr lang="es-CO" sz="2000" b="1" dirty="0" smtClean="0">
                    <a:latin typeface="Arial" pitchFamily="34" charset="0"/>
                    <a:cs typeface="Arial" pitchFamily="34" charset="0"/>
                  </a:rPr>
                  <a:t>	</a:t>
                </a:r>
                <a:r>
                  <a:rPr lang="es-CO" sz="1400" dirty="0" smtClean="0">
                    <a:latin typeface="Arial" pitchFamily="34" charset="0"/>
                    <a:cs typeface="Arial" pitchFamily="34" charset="0"/>
                  </a:rPr>
                  <a:t>es el valor de cada objeto.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s-CO" sz="2000" b="1" dirty="0" smtClean="0">
                    <a:latin typeface="Arial" pitchFamily="34" charset="0"/>
                    <a:cs typeface="Arial" pitchFamily="34" charset="0"/>
                  </a:rPr>
                  <a:t>	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CO" sz="2000" b="1" i="1">
                            <a:latin typeface="Cambria Math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s-CO" sz="2000" b="1" i="1" smtClean="0">
                            <a:latin typeface="Cambria Math"/>
                            <a:cs typeface="Arial" pitchFamily="34" charset="0"/>
                          </a:rPr>
                          <m:t>𝒙</m:t>
                        </m:r>
                      </m:e>
                      <m:sub>
                        <m:r>
                          <a:rPr lang="es-CO" sz="2000" b="1" i="1">
                            <a:latin typeface="Cambria Math"/>
                            <a:cs typeface="Arial" pitchFamily="34" charset="0"/>
                          </a:rPr>
                          <m:t>𝒊</m:t>
                        </m:r>
                      </m:sub>
                    </m:sSub>
                    <m:r>
                      <a:rPr lang="es-CO" sz="2000" b="1" i="1" smtClean="0">
                        <a:latin typeface="Cambria Math"/>
                        <a:cs typeface="Arial" pitchFamily="34" charset="0"/>
                      </a:rPr>
                      <m:t> </m:t>
                    </m:r>
                  </m:oMath>
                </a14:m>
                <a:r>
                  <a:rPr lang="es-CO" sz="2000" b="1" dirty="0" smtClean="0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es-CO" sz="1400" dirty="0" smtClean="0">
                    <a:latin typeface="Arial" pitchFamily="34" charset="0"/>
                    <a:cs typeface="Arial" pitchFamily="34" charset="0"/>
                  </a:rPr>
                  <a:t>indica si el objeto es colocado en la mochila.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s-CO" sz="2000" b="1" dirty="0" smtClean="0">
                    <a:latin typeface="Arial" pitchFamily="34" charset="0"/>
                    <a:cs typeface="Arial" pitchFamily="34" charset="0"/>
                  </a:rPr>
                  <a:t>	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CO" sz="2000" b="1" i="1">
                            <a:latin typeface="Cambria Math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s-CO" sz="2000" b="1" i="1" smtClean="0">
                            <a:latin typeface="Cambria Math"/>
                            <a:cs typeface="Arial" pitchFamily="34" charset="0"/>
                          </a:rPr>
                          <m:t>𝒘</m:t>
                        </m:r>
                      </m:e>
                      <m:sub>
                        <m:r>
                          <a:rPr lang="es-CO" sz="2000" b="1" i="1">
                            <a:latin typeface="Cambria Math"/>
                            <a:cs typeface="Arial" pitchFamily="34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s-CO" sz="2000" b="1" dirty="0" smtClean="0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es-CO" sz="1400" dirty="0" smtClean="0">
                    <a:latin typeface="Arial" pitchFamily="34" charset="0"/>
                    <a:cs typeface="Arial" pitchFamily="34" charset="0"/>
                  </a:rPr>
                  <a:t>es el peso de cada objeto.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s-CO" sz="2000" b="1" dirty="0" smtClean="0">
                    <a:latin typeface="Arial" pitchFamily="34" charset="0"/>
                    <a:cs typeface="Arial" pitchFamily="34" charset="0"/>
                  </a:rPr>
                  <a:t>	- </a:t>
                </a:r>
                <a14:m>
                  <m:oMath xmlns:m="http://schemas.openxmlformats.org/officeDocument/2006/math">
                    <m:r>
                      <a:rPr lang="es-CO" sz="2000" b="1" i="1" smtClean="0">
                        <a:latin typeface="Cambria Math"/>
                        <a:cs typeface="Arial" pitchFamily="34" charset="0"/>
                      </a:rPr>
                      <m:t>𝑰</m:t>
                    </m:r>
                  </m:oMath>
                </a14:m>
                <a:r>
                  <a:rPr lang="es-CO" sz="2000" b="1" dirty="0" smtClean="0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es-CO" sz="1400" dirty="0" smtClean="0">
                    <a:latin typeface="Arial" pitchFamily="34" charset="0"/>
                    <a:cs typeface="Arial" pitchFamily="34" charset="0"/>
                  </a:rPr>
                  <a:t>es el número de objetos.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s-CO" sz="2000" b="1" dirty="0" smtClean="0">
                    <a:latin typeface="Arial" pitchFamily="34" charset="0"/>
                    <a:cs typeface="Arial" pitchFamily="34" charset="0"/>
                  </a:rPr>
                  <a:t>	- </a:t>
                </a:r>
                <a14:m>
                  <m:oMath xmlns:m="http://schemas.openxmlformats.org/officeDocument/2006/math">
                    <m:r>
                      <a:rPr lang="es-CO" sz="2000" b="1" i="1" smtClean="0">
                        <a:latin typeface="Cambria Math"/>
                        <a:cs typeface="Arial" pitchFamily="34" charset="0"/>
                      </a:rPr>
                      <m:t>𝒌</m:t>
                    </m:r>
                  </m:oMath>
                </a14:m>
                <a:r>
                  <a:rPr lang="es-CO" sz="2000" b="1" dirty="0" smtClean="0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es-CO" sz="1400" dirty="0" smtClean="0">
                    <a:latin typeface="Arial" pitchFamily="34" charset="0"/>
                    <a:cs typeface="Arial" pitchFamily="34" charset="0"/>
                  </a:rPr>
                  <a:t>es la capacidad de la mochila.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endParaRPr lang="es-CO" sz="2000" b="1" dirty="0" smtClean="0">
                  <a:latin typeface="Arial" pitchFamily="34" charset="0"/>
                  <a:cs typeface="Arial" pitchFamily="34" charset="0"/>
                </a:endParaRPr>
              </a:p>
              <a:p>
                <a:pPr marL="400050" lvl="1" indent="0">
                  <a:spcBef>
                    <a:spcPts val="0"/>
                  </a:spcBef>
                  <a:buNone/>
                </a:pPr>
                <a:r>
                  <a:rPr lang="es-CO" sz="2000" b="1" dirty="0">
                    <a:latin typeface="Arial" pitchFamily="34" charset="0"/>
                    <a:cs typeface="Arial" pitchFamily="34" charset="0"/>
                  </a:rPr>
                  <a:t>	</a:t>
                </a:r>
                <a:r>
                  <a:rPr lang="es-CO" sz="2000" b="1" dirty="0" smtClean="0">
                    <a:latin typeface="Arial" pitchFamily="34" charset="0"/>
                    <a:cs typeface="Arial" pitchFamily="34" charset="0"/>
                  </a:rPr>
                  <a:t>	</a:t>
                </a:r>
                <a:endParaRPr lang="es-CO" sz="2000" b="1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>
          <p:sp>
            <p:nvSpPr>
              <p:cNvPr id="7" name="2 Marcador de contenido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1801" y="1257981"/>
                <a:ext cx="5003800" cy="5193619"/>
              </a:xfrm>
              <a:blipFill rotWithShape="1">
                <a:blip r:embed="rId3"/>
                <a:stretch>
                  <a:fillRect l="-1096" t="-469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2 Marcador de contenido"/>
          <p:cNvSpPr txBox="1">
            <a:spLocks/>
          </p:cNvSpPr>
          <p:nvPr/>
        </p:nvSpPr>
        <p:spPr>
          <a:xfrm>
            <a:off x="5664201" y="1257981"/>
            <a:ext cx="5613400" cy="51936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0050" lvl="1" indent="0">
              <a:spcBef>
                <a:spcPts val="0"/>
              </a:spcBef>
              <a:buFont typeface="Arial"/>
              <a:buNone/>
            </a:pPr>
            <a:endParaRPr lang="es-CO" sz="1400" dirty="0" smtClean="0"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3" name="2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8238657"/>
              </p:ext>
            </p:extLst>
          </p:nvPr>
        </p:nvGraphicFramePr>
        <p:xfrm>
          <a:off x="8886825" y="2744914"/>
          <a:ext cx="3086100" cy="365760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617220"/>
                <a:gridCol w="617220"/>
                <a:gridCol w="617220"/>
                <a:gridCol w="617220"/>
                <a:gridCol w="617220"/>
              </a:tblGrid>
              <a:tr h="0">
                <a:tc>
                  <a:txBody>
                    <a:bodyPr/>
                    <a:lstStyle/>
                    <a:p>
                      <a:r>
                        <a:rPr lang="es-CO" dirty="0" smtClean="0"/>
                        <a:t>1</a:t>
                      </a:r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 smtClean="0"/>
                        <a:t>0</a:t>
                      </a:r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 smtClean="0"/>
                        <a:t>1</a:t>
                      </a:r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 smtClean="0"/>
                        <a:t>0</a:t>
                      </a:r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 smtClean="0"/>
                        <a:t>1</a:t>
                      </a:r>
                      <a:endParaRPr lang="es-CO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1101" y="2247043"/>
            <a:ext cx="3299109" cy="28578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" name="2 Marcador de contenido"/>
              <p:cNvSpPr txBox="1">
                <a:spLocks/>
              </p:cNvSpPr>
              <p:nvPr/>
            </p:nvSpPr>
            <p:spPr>
              <a:xfrm>
                <a:off x="8597900" y="3945240"/>
                <a:ext cx="2448084" cy="7239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buFont typeface="Arial"/>
                  <a:buNone/>
                </a:pPr>
                <a:r>
                  <a:rPr lang="es-CO" sz="2000" b="1" dirty="0" smtClean="0">
                    <a:latin typeface="Arial" pitchFamily="34" charset="0"/>
                    <a:cs typeface="Arial" pitchFamily="34" charset="0"/>
                  </a:rPr>
                  <a:t>	 </a:t>
                </a:r>
                <a14:m>
                  <m:oMath xmlns:m="http://schemas.openxmlformats.org/officeDocument/2006/math">
                    <m:r>
                      <a:rPr lang="es-CO" sz="2000" b="1" i="1" smtClean="0">
                        <a:latin typeface="Cambria Math"/>
                        <a:cs typeface="Arial" pitchFamily="34" charset="0"/>
                      </a:rPr>
                      <m:t>𝑰</m:t>
                    </m:r>
                  </m:oMath>
                </a14:m>
                <a:r>
                  <a:rPr lang="es-CO" sz="2000" b="1" dirty="0" smtClean="0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es-CO" sz="2000" b="1" dirty="0" smtClean="0">
                    <a:latin typeface="Arial" pitchFamily="34" charset="0"/>
                    <a:cs typeface="Arial" pitchFamily="34" charset="0"/>
                  </a:rPr>
                  <a:t>= 5</a:t>
                </a:r>
                <a:endParaRPr lang="es-CO" sz="1400" dirty="0" smtClean="0">
                  <a:latin typeface="Arial" pitchFamily="34" charset="0"/>
                  <a:cs typeface="Arial" pitchFamily="34" charset="0"/>
                </a:endParaRPr>
              </a:p>
              <a:p>
                <a:pPr marL="0" indent="0">
                  <a:spcBef>
                    <a:spcPts val="0"/>
                  </a:spcBef>
                  <a:buFont typeface="Arial"/>
                  <a:buNone/>
                </a:pPr>
                <a:r>
                  <a:rPr lang="es-CO" sz="2000" b="1" dirty="0" smtClean="0">
                    <a:latin typeface="Arial" pitchFamily="34" charset="0"/>
                    <a:cs typeface="Arial" pitchFamily="34" charset="0"/>
                  </a:rPr>
                  <a:t>	</a:t>
                </a:r>
                <a:r>
                  <a:rPr lang="es-CO" sz="2000" b="1" dirty="0" smtClean="0">
                    <a:latin typeface="Arial" pitchFamily="34" charset="0"/>
                    <a:cs typeface="Arial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s-CO" sz="2000" b="1" i="1" smtClean="0">
                        <a:latin typeface="Cambria Math"/>
                        <a:cs typeface="Arial" pitchFamily="34" charset="0"/>
                      </a:rPr>
                      <m:t>𝒌</m:t>
                    </m:r>
                    <m:r>
                      <a:rPr lang="es-CO" sz="2000" b="1" i="0" smtClean="0">
                        <a:latin typeface="Cambria Math"/>
                        <a:cs typeface="Arial" pitchFamily="34" charset="0"/>
                      </a:rPr>
                      <m:t>=</m:t>
                    </m:r>
                    <m:r>
                      <a:rPr lang="es-CO" sz="2000" b="1" i="0" smtClean="0">
                        <a:latin typeface="Cambria Math"/>
                        <a:cs typeface="Arial" pitchFamily="34" charset="0"/>
                      </a:rPr>
                      <m:t>𝟏𝟓</m:t>
                    </m:r>
                    <m:r>
                      <a:rPr lang="es-CO" sz="2000" b="1" i="0" smtClean="0">
                        <a:latin typeface="Cambria Math"/>
                        <a:cs typeface="Arial" pitchFamily="34" charset="0"/>
                      </a:rPr>
                      <m:t> </m:t>
                    </m:r>
                    <m:r>
                      <a:rPr lang="es-CO" sz="2000" b="1" i="0" smtClean="0">
                        <a:latin typeface="Cambria Math"/>
                        <a:cs typeface="Arial" pitchFamily="34" charset="0"/>
                      </a:rPr>
                      <m:t>𝐤𝐠</m:t>
                    </m:r>
                  </m:oMath>
                </a14:m>
                <a:endParaRPr lang="es-CO" sz="1400" dirty="0" smtClean="0">
                  <a:latin typeface="Arial" pitchFamily="34" charset="0"/>
                  <a:cs typeface="Arial" pitchFamily="34" charset="0"/>
                </a:endParaRPr>
              </a:p>
              <a:p>
                <a:pPr marL="0" indent="0">
                  <a:spcBef>
                    <a:spcPts val="0"/>
                  </a:spcBef>
                  <a:buFont typeface="Arial"/>
                  <a:buNone/>
                </a:pPr>
                <a:endParaRPr lang="es-CO" sz="2000" b="1" dirty="0" smtClean="0">
                  <a:latin typeface="Arial" pitchFamily="34" charset="0"/>
                  <a:cs typeface="Arial" pitchFamily="34" charset="0"/>
                </a:endParaRPr>
              </a:p>
              <a:p>
                <a:pPr marL="400050" lvl="1" indent="0">
                  <a:spcBef>
                    <a:spcPts val="0"/>
                  </a:spcBef>
                  <a:buFont typeface="Arial"/>
                  <a:buNone/>
                </a:pPr>
                <a:r>
                  <a:rPr lang="es-CO" sz="2000" b="1" dirty="0">
                    <a:latin typeface="Arial" pitchFamily="34" charset="0"/>
                    <a:cs typeface="Arial" pitchFamily="34" charset="0"/>
                  </a:rPr>
                  <a:t>	</a:t>
                </a:r>
                <a:r>
                  <a:rPr lang="es-CO" sz="2000" b="1" dirty="0" smtClean="0">
                    <a:latin typeface="Arial" pitchFamily="34" charset="0"/>
                    <a:cs typeface="Arial" pitchFamily="34" charset="0"/>
                  </a:rPr>
                  <a:t>	</a:t>
                </a:r>
              </a:p>
            </p:txBody>
          </p:sp>
        </mc:Choice>
        <mc:Fallback>
          <p:sp>
            <p:nvSpPr>
              <p:cNvPr id="10" name="2 Marcador de contenido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7900" y="3945240"/>
                <a:ext cx="2448084" cy="723900"/>
              </a:xfrm>
              <a:prstGeom prst="rect">
                <a:avLst/>
              </a:prstGeom>
              <a:blipFill rotWithShape="1">
                <a:blip r:embed="rId5"/>
                <a:stretch>
                  <a:fillRect t="-3361" b="-6723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2 Marcador de contenido"/>
              <p:cNvSpPr txBox="1">
                <a:spLocks/>
              </p:cNvSpPr>
              <p:nvPr/>
            </p:nvSpPr>
            <p:spPr>
              <a:xfrm>
                <a:off x="8886825" y="2285143"/>
                <a:ext cx="3086100" cy="30651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s-CO" sz="2000" b="1" i="1" smtClean="0">
                            <a:latin typeface="Cambria Math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s-CO" sz="2000" b="1" i="1">
                            <a:latin typeface="Cambria Math"/>
                            <a:cs typeface="Arial" pitchFamily="34" charset="0"/>
                          </a:rPr>
                          <m:t>𝒙</m:t>
                        </m:r>
                      </m:e>
                      <m:sub>
                        <m:r>
                          <a:rPr lang="es-CO" sz="2000" b="1" i="1" smtClean="0">
                            <a:latin typeface="Cambria Math"/>
                            <a:cs typeface="Arial" pitchFamily="34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s-CO" sz="2000" b="1" dirty="0" smtClean="0">
                    <a:latin typeface="Arial" pitchFamily="34" charset="0"/>
                    <a:cs typeface="Arial" pitchFamily="34" charset="0"/>
                  </a:rPr>
                  <a:t>	 </a:t>
                </a:r>
                <a:r>
                  <a:rPr lang="es-CO" sz="2000" b="1" dirty="0" smtClean="0">
                    <a:cs typeface="Arial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CO" sz="2000" b="1" i="1">
                            <a:latin typeface="Cambria Math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s-CO" sz="2000" b="1" i="1">
                            <a:latin typeface="Cambria Math"/>
                            <a:cs typeface="Arial" pitchFamily="34" charset="0"/>
                          </a:rPr>
                          <m:t>𝒙</m:t>
                        </m:r>
                      </m:e>
                      <m:sub>
                        <m:r>
                          <a:rPr lang="es-CO" sz="2000" b="1" i="1" smtClean="0">
                            <a:latin typeface="Cambria Math"/>
                            <a:cs typeface="Arial" pitchFamily="34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s-CO" sz="2000" b="1" dirty="0" smtClean="0">
                    <a:latin typeface="Arial" pitchFamily="34" charset="0"/>
                    <a:cs typeface="Arial" pitchFamily="34" charset="0"/>
                  </a:rPr>
                  <a:t>	   </a:t>
                </a:r>
                <a:r>
                  <a:rPr lang="es-CO" sz="2000" b="1" dirty="0" smtClean="0">
                    <a:cs typeface="Arial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CO" sz="2000" b="1" i="1">
                            <a:latin typeface="Cambria Math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s-CO" sz="2000" b="1" i="1">
                            <a:latin typeface="Cambria Math"/>
                            <a:cs typeface="Arial" pitchFamily="34" charset="0"/>
                          </a:rPr>
                          <m:t>𝒙</m:t>
                        </m:r>
                      </m:e>
                      <m:sub>
                        <m:r>
                          <a:rPr lang="es-CO" sz="2000" b="1" i="1" smtClean="0">
                            <a:latin typeface="Cambria Math"/>
                            <a:cs typeface="Arial" pitchFamily="34" charset="0"/>
                          </a:rPr>
                          <m:t>𝟑</m:t>
                        </m:r>
                      </m:sub>
                    </m:sSub>
                  </m:oMath>
                </a14:m>
                <a:r>
                  <a:rPr lang="es-CO" sz="2000" b="1" dirty="0" smtClean="0">
                    <a:cs typeface="Arial" pitchFamily="34" charset="0"/>
                  </a:rPr>
                  <a:t>	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CO" sz="2000" b="1" i="1">
                            <a:latin typeface="Cambria Math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s-CO" sz="2000" b="1" i="1">
                            <a:latin typeface="Cambria Math"/>
                            <a:cs typeface="Arial" pitchFamily="34" charset="0"/>
                          </a:rPr>
                          <m:t>𝒙</m:t>
                        </m:r>
                      </m:e>
                      <m:sub>
                        <m:r>
                          <a:rPr lang="es-CO" sz="2000" b="1" i="1" smtClean="0">
                            <a:latin typeface="Cambria Math"/>
                            <a:cs typeface="Arial" pitchFamily="34" charset="0"/>
                          </a:rPr>
                          <m:t>𝟒</m:t>
                        </m:r>
                      </m:sub>
                    </m:sSub>
                  </m:oMath>
                </a14:m>
                <a:r>
                  <a:rPr lang="es-CO" sz="2000" b="1" dirty="0" smtClean="0">
                    <a:latin typeface="Arial" pitchFamily="34" charset="0"/>
                    <a:cs typeface="Arial" pitchFamily="34" charset="0"/>
                  </a:rPr>
                  <a:t>	 </a:t>
                </a:r>
                <a:r>
                  <a:rPr lang="es-CO" sz="2000" b="1" dirty="0" smtClean="0">
                    <a:cs typeface="Arial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CO" sz="2000" b="1" i="1">
                            <a:latin typeface="Cambria Math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s-CO" sz="2000" b="1" i="1">
                            <a:latin typeface="Cambria Math"/>
                            <a:cs typeface="Arial" pitchFamily="34" charset="0"/>
                          </a:rPr>
                          <m:t>𝒙</m:t>
                        </m:r>
                      </m:e>
                      <m:sub>
                        <m:r>
                          <a:rPr lang="es-CO" sz="2000" b="1" i="1" smtClean="0">
                            <a:latin typeface="Cambria Math"/>
                            <a:cs typeface="Arial" pitchFamily="34" charset="0"/>
                          </a:rPr>
                          <m:t>𝟓</m:t>
                        </m:r>
                      </m:sub>
                    </m:sSub>
                  </m:oMath>
                </a14:m>
                <a:r>
                  <a:rPr lang="es-CO" sz="2000" b="1" dirty="0">
                    <a:latin typeface="Arial" pitchFamily="34" charset="0"/>
                    <a:cs typeface="Arial" pitchFamily="34" charset="0"/>
                  </a:rPr>
                  <a:t>	</a:t>
                </a:r>
                <a:r>
                  <a:rPr lang="es-CO" sz="2000" b="1" dirty="0" smtClean="0">
                    <a:latin typeface="Arial" pitchFamily="34" charset="0"/>
                    <a:cs typeface="Arial" pitchFamily="34" charset="0"/>
                  </a:rPr>
                  <a:t>	</a:t>
                </a:r>
              </a:p>
            </p:txBody>
          </p:sp>
        </mc:Choice>
        <mc:Fallback>
          <p:sp>
            <p:nvSpPr>
              <p:cNvPr id="12" name="2 Marcador de contenido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86825" y="2285143"/>
                <a:ext cx="3086100" cy="306514"/>
              </a:xfrm>
              <a:prstGeom prst="rect">
                <a:avLst/>
              </a:prstGeom>
              <a:blipFill rotWithShape="1">
                <a:blip r:embed="rId6"/>
                <a:stretch>
                  <a:fillRect b="-34000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42799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0778"/>
            <a:ext cx="12300559" cy="6999678"/>
          </a:xfrm>
          <a:prstGeom prst="rect">
            <a:avLst/>
          </a:prstGeom>
        </p:spPr>
      </p:pic>
      <p:sp>
        <p:nvSpPr>
          <p:cNvPr id="3" name="1 Título"/>
          <p:cNvSpPr>
            <a:spLocks noGrp="1"/>
          </p:cNvSpPr>
          <p:nvPr>
            <p:ph type="title"/>
          </p:nvPr>
        </p:nvSpPr>
        <p:spPr>
          <a:xfrm>
            <a:off x="609441" y="114981"/>
            <a:ext cx="10969943" cy="1143000"/>
          </a:xfrm>
        </p:spPr>
        <p:txBody>
          <a:bodyPr/>
          <a:lstStyle/>
          <a:p>
            <a:r>
              <a:rPr lang="es-CO" b="1" dirty="0"/>
              <a:t>Búsqueda Tabú (Tabú Search)</a:t>
            </a:r>
          </a:p>
        </p:txBody>
      </p:sp>
      <p:sp>
        <p:nvSpPr>
          <p:cNvPr id="4" name="2 Marcador de contenido"/>
          <p:cNvSpPr>
            <a:spLocks noGrp="1"/>
          </p:cNvSpPr>
          <p:nvPr>
            <p:ph idx="1"/>
          </p:nvPr>
        </p:nvSpPr>
        <p:spPr>
          <a:xfrm>
            <a:off x="899726" y="1257981"/>
            <a:ext cx="6270331" cy="5476648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s-CO" sz="1600" b="1" i="1" dirty="0" smtClean="0">
                <a:latin typeface="Arial" pitchFamily="34" charset="0"/>
                <a:cs typeface="Arial" pitchFamily="34" charset="0"/>
              </a:rPr>
              <a:t>Algorithm </a:t>
            </a:r>
            <a:r>
              <a:rPr lang="es-CO" sz="1600" i="1" dirty="0" smtClean="0">
                <a:latin typeface="Arial" pitchFamily="34" charset="0"/>
                <a:cs typeface="Arial" pitchFamily="34" charset="0"/>
              </a:rPr>
              <a:t>Tabu Search</a:t>
            </a:r>
          </a:p>
          <a:p>
            <a:pPr marL="0" indent="0">
              <a:spcBef>
                <a:spcPts val="0"/>
              </a:spcBef>
              <a:buNone/>
            </a:pPr>
            <a:endParaRPr lang="es-CO" sz="1400" b="1" i="1" dirty="0" smtClean="0">
              <a:latin typeface="Arial" pitchFamily="34" charset="0"/>
              <a:cs typeface="Arial" pitchFamily="34" charset="0"/>
            </a:endParaRPr>
          </a:p>
          <a:p>
            <a:pPr marL="400050" lvl="1" indent="0">
              <a:spcBef>
                <a:spcPts val="0"/>
              </a:spcBef>
              <a:buNone/>
            </a:pP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1: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 l </a:t>
            </a:r>
            <a:r>
              <a:rPr lang="es-CO" sz="1400" dirty="0">
                <a:latin typeface="Arial" pitchFamily="34" charset="0"/>
                <a:cs typeface="Arial" pitchFamily="34" charset="0"/>
              </a:rPr>
              <a:t>←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 Desired maximun tabu  list length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2: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 n </a:t>
            </a:r>
            <a:r>
              <a:rPr lang="es-CO" sz="1400" dirty="0">
                <a:latin typeface="Arial" pitchFamily="34" charset="0"/>
                <a:cs typeface="Arial" pitchFamily="34" charset="0"/>
              </a:rPr>
              <a:t>←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 number of tweaks desired to sample the gradient</a:t>
            </a:r>
          </a:p>
          <a:p>
            <a:pPr marL="400050" lvl="1" indent="0">
              <a:spcBef>
                <a:spcPts val="0"/>
              </a:spcBef>
              <a:buNone/>
            </a:pPr>
            <a:endParaRPr lang="es-CO" sz="1400" dirty="0">
              <a:latin typeface="Arial" pitchFamily="34" charset="0"/>
              <a:cs typeface="Arial" pitchFamily="34" charset="0"/>
            </a:endParaRPr>
          </a:p>
          <a:p>
            <a:pPr marL="400050" lvl="1" indent="0">
              <a:spcBef>
                <a:spcPts val="0"/>
              </a:spcBef>
              <a:buNone/>
            </a:pP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3: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  S </a:t>
            </a:r>
            <a:r>
              <a:rPr lang="es-CO" sz="1400" dirty="0">
                <a:latin typeface="Arial" pitchFamily="34" charset="0"/>
                <a:cs typeface="Arial" pitchFamily="34" charset="0"/>
              </a:rPr>
              <a:t>←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 some initial candidate solution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4: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 Best ← S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5: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  L ← {} a tabu list of maximun length l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6: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 Enqueue  S into L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7: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repeat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8: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	</a:t>
            </a: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if 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Length(L) &gt; l </a:t>
            </a: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then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9: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	</a:t>
            </a:r>
            <a:r>
              <a:rPr lang="es-CO" sz="1400" dirty="0">
                <a:latin typeface="Arial" pitchFamily="34" charset="0"/>
                <a:cs typeface="Arial" pitchFamily="34" charset="0"/>
              </a:rPr>
              <a:t>	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Remove  oldest element  from L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10: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	R ← Tweak( Copy(S) )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11: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	</a:t>
            </a: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for  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n ← 1 times </a:t>
            </a: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do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12: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		W ← Tweak( Copy(S) )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13: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		</a:t>
            </a: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if 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W ∉ L and (Quality(W)) &gt; Quality(R) or  </a:t>
            </a:r>
            <a:r>
              <a:rPr lang="es-CO" sz="1400" dirty="0">
                <a:latin typeface="Arial" pitchFamily="34" charset="0"/>
                <a:cs typeface="Arial" pitchFamily="34" charset="0"/>
              </a:rPr>
              <a:t>R 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 ∈ L </a:t>
            </a: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then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  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14: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			R ← W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15: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	</a:t>
            </a: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if 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R ∉ L and </a:t>
            </a:r>
            <a:r>
              <a:rPr lang="es-CO" sz="1400" dirty="0">
                <a:latin typeface="Arial" pitchFamily="34" charset="0"/>
                <a:cs typeface="Arial" pitchFamily="34" charset="0"/>
              </a:rPr>
              <a:t>Quality(R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) &gt; Quality(S) </a:t>
            </a: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then</a:t>
            </a:r>
            <a:endParaRPr lang="es-CO" sz="1400" b="1" dirty="0">
              <a:latin typeface="Arial" pitchFamily="34" charset="0"/>
              <a:cs typeface="Arial" pitchFamily="34" charset="0"/>
            </a:endParaRPr>
          </a:p>
          <a:p>
            <a:pPr marL="400050" lvl="1" indent="0">
              <a:spcBef>
                <a:spcPts val="0"/>
              </a:spcBef>
              <a:buNone/>
            </a:pP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16: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		S ← R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17: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		</a:t>
            </a:r>
            <a:r>
              <a:rPr lang="es-CO" sz="1400" dirty="0">
                <a:latin typeface="Arial" pitchFamily="34" charset="0"/>
                <a:cs typeface="Arial" pitchFamily="34" charset="0"/>
              </a:rPr>
              <a:t>Enqueue  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R </a:t>
            </a:r>
            <a:r>
              <a:rPr lang="es-CO" sz="1400" dirty="0">
                <a:latin typeface="Arial" pitchFamily="34" charset="0"/>
                <a:cs typeface="Arial" pitchFamily="34" charset="0"/>
              </a:rPr>
              <a:t>into 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L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18: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	</a:t>
            </a: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if 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Quality(S) </a:t>
            </a:r>
            <a:r>
              <a:rPr lang="es-CO" sz="1400" dirty="0">
                <a:latin typeface="Arial" pitchFamily="34" charset="0"/>
                <a:cs typeface="Arial" pitchFamily="34" charset="0"/>
              </a:rPr>
              <a:t>&gt; 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Quality(Best) </a:t>
            </a: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then</a:t>
            </a:r>
            <a:endParaRPr lang="es-CO" sz="1400" dirty="0" smtClean="0">
              <a:latin typeface="Arial" pitchFamily="34" charset="0"/>
              <a:cs typeface="Arial" pitchFamily="34" charset="0"/>
            </a:endParaRPr>
          </a:p>
          <a:p>
            <a:pPr marL="400050" lvl="1" indent="0">
              <a:spcBef>
                <a:spcPts val="0"/>
              </a:spcBef>
              <a:buNone/>
            </a:pP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19: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		Best </a:t>
            </a:r>
            <a:r>
              <a:rPr lang="es-CO" sz="1400" dirty="0">
                <a:latin typeface="Arial" pitchFamily="34" charset="0"/>
                <a:cs typeface="Arial" pitchFamily="34" charset="0"/>
              </a:rPr>
              <a:t>← S</a:t>
            </a:r>
            <a:endParaRPr lang="es-CO" sz="1400" dirty="0" smtClean="0">
              <a:latin typeface="Arial" pitchFamily="34" charset="0"/>
              <a:cs typeface="Arial" pitchFamily="34" charset="0"/>
            </a:endParaRPr>
          </a:p>
          <a:p>
            <a:pPr marL="400050" lvl="1" indent="0">
              <a:spcBef>
                <a:spcPts val="0"/>
              </a:spcBef>
              <a:buNone/>
            </a:pP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20: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until 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 Best is the ideal solution or we have run out of time</a:t>
            </a:r>
            <a:endParaRPr lang="es-CO" sz="1400" b="1" dirty="0" smtClean="0">
              <a:latin typeface="Arial" pitchFamily="34" charset="0"/>
              <a:cs typeface="Arial" pitchFamily="34" charset="0"/>
            </a:endParaRPr>
          </a:p>
          <a:p>
            <a:pPr marL="400050" lvl="1" indent="0">
              <a:spcBef>
                <a:spcPts val="0"/>
              </a:spcBef>
              <a:buNone/>
            </a:pP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21: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return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 Best</a:t>
            </a:r>
          </a:p>
        </p:txBody>
      </p:sp>
    </p:spTree>
    <p:extLst>
      <p:ext uri="{BB962C8B-B14F-4D97-AF65-F5344CB8AC3E}">
        <p14:creationId xmlns:p14="http://schemas.microsoft.com/office/powerpoint/2010/main" val="2123260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0778"/>
            <a:ext cx="12300559" cy="6999678"/>
          </a:xfrm>
          <a:prstGeom prst="rect">
            <a:avLst/>
          </a:prstGeom>
        </p:spPr>
      </p:pic>
      <p:sp>
        <p:nvSpPr>
          <p:cNvPr id="5" name="1 Título"/>
          <p:cNvSpPr>
            <a:spLocks noGrp="1"/>
          </p:cNvSpPr>
          <p:nvPr>
            <p:ph type="title"/>
          </p:nvPr>
        </p:nvSpPr>
        <p:spPr>
          <a:xfrm>
            <a:off x="957783" y="274638"/>
            <a:ext cx="10969943" cy="1143000"/>
          </a:xfrm>
        </p:spPr>
        <p:txBody>
          <a:bodyPr>
            <a:normAutofit fontScale="90000"/>
          </a:bodyPr>
          <a:lstStyle/>
          <a:p>
            <a:r>
              <a:rPr lang="es-CO" b="1" dirty="0" smtClean="0"/>
              <a:t>Búsqueda </a:t>
            </a:r>
            <a:r>
              <a:rPr lang="es-CO" b="1" dirty="0"/>
              <a:t>Tabú (Tabú </a:t>
            </a:r>
            <a:r>
              <a:rPr lang="es-CO" b="1" dirty="0" smtClean="0"/>
              <a:t>Search) – Características modificadas</a:t>
            </a:r>
            <a:endParaRPr lang="es-CO" b="1" dirty="0"/>
          </a:p>
        </p:txBody>
      </p:sp>
      <p:sp>
        <p:nvSpPr>
          <p:cNvPr id="7" name="2 Marcador de contenido"/>
          <p:cNvSpPr>
            <a:spLocks noGrp="1"/>
          </p:cNvSpPr>
          <p:nvPr>
            <p:ph idx="1"/>
          </p:nvPr>
        </p:nvSpPr>
        <p:spPr>
          <a:xfrm>
            <a:off x="899726" y="1257981"/>
            <a:ext cx="10669974" cy="5476648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s-CO" sz="1600" b="1" i="1" dirty="0" smtClean="0">
                <a:latin typeface="Arial" pitchFamily="34" charset="0"/>
                <a:cs typeface="Arial" pitchFamily="34" charset="0"/>
              </a:rPr>
              <a:t>Algorithm </a:t>
            </a:r>
            <a:r>
              <a:rPr lang="es-CO" sz="1600" i="1" dirty="0" smtClean="0">
                <a:latin typeface="Arial" pitchFamily="34" charset="0"/>
                <a:cs typeface="Arial" pitchFamily="34" charset="0"/>
              </a:rPr>
              <a:t>Feature-based</a:t>
            </a:r>
            <a:r>
              <a:rPr lang="es-CO" sz="1600" b="1" i="1" dirty="0">
                <a:latin typeface="Arial" pitchFamily="34" charset="0"/>
                <a:cs typeface="Arial" pitchFamily="34" charset="0"/>
              </a:rPr>
              <a:t> </a:t>
            </a:r>
            <a:r>
              <a:rPr lang="es-CO" sz="1600" i="1" dirty="0" smtClean="0">
                <a:latin typeface="Arial" pitchFamily="34" charset="0"/>
                <a:cs typeface="Arial" pitchFamily="34" charset="0"/>
              </a:rPr>
              <a:t>Tabu Search</a:t>
            </a:r>
          </a:p>
          <a:p>
            <a:pPr marL="0" indent="0">
              <a:spcBef>
                <a:spcPts val="0"/>
              </a:spcBef>
              <a:buNone/>
            </a:pPr>
            <a:endParaRPr lang="es-CO" sz="1400" b="1" i="1" dirty="0" smtClean="0">
              <a:latin typeface="Arial" pitchFamily="34" charset="0"/>
              <a:cs typeface="Arial" pitchFamily="34" charset="0"/>
            </a:endParaRPr>
          </a:p>
          <a:p>
            <a:pPr marL="400050" lvl="1" indent="0">
              <a:spcBef>
                <a:spcPts val="0"/>
              </a:spcBef>
              <a:buNone/>
            </a:pP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1: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 l </a:t>
            </a:r>
            <a:r>
              <a:rPr lang="es-CO" sz="1400" dirty="0">
                <a:latin typeface="Arial" pitchFamily="34" charset="0"/>
                <a:cs typeface="Arial" pitchFamily="34" charset="0"/>
              </a:rPr>
              <a:t>←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 Desired queue length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2: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 n </a:t>
            </a:r>
            <a:r>
              <a:rPr lang="es-CO" sz="1400" dirty="0">
                <a:latin typeface="Arial" pitchFamily="34" charset="0"/>
                <a:cs typeface="Arial" pitchFamily="34" charset="0"/>
              </a:rPr>
              <a:t>←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 number of </a:t>
            </a:r>
            <a:r>
              <a:rPr lang="es-CO" sz="1400" u="sng" dirty="0" smtClean="0">
                <a:latin typeface="Arial" pitchFamily="34" charset="0"/>
                <a:cs typeface="Arial" pitchFamily="34" charset="0"/>
              </a:rPr>
              <a:t>tweaks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 desired to sample the gradient</a:t>
            </a:r>
          </a:p>
          <a:p>
            <a:pPr marL="400050" lvl="1" indent="0">
              <a:spcBef>
                <a:spcPts val="0"/>
              </a:spcBef>
              <a:buNone/>
            </a:pPr>
            <a:endParaRPr lang="es-CO" sz="1400" dirty="0">
              <a:latin typeface="Arial" pitchFamily="34" charset="0"/>
              <a:cs typeface="Arial" pitchFamily="34" charset="0"/>
            </a:endParaRPr>
          </a:p>
          <a:p>
            <a:pPr marL="400050" lvl="1" indent="0">
              <a:spcBef>
                <a:spcPts val="0"/>
              </a:spcBef>
              <a:buNone/>
            </a:pP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3: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  S </a:t>
            </a:r>
            <a:r>
              <a:rPr lang="es-CO" sz="1400" dirty="0">
                <a:latin typeface="Arial" pitchFamily="34" charset="0"/>
                <a:cs typeface="Arial" pitchFamily="34" charset="0"/>
              </a:rPr>
              <a:t>←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 some initial candidate solution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4: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 Best ← S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5: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  L ← {} a tabu list of maximun </a:t>
            </a:r>
            <a:r>
              <a:rPr lang="es-CO" sz="1400" dirty="0">
                <a:latin typeface="Arial" pitchFamily="34" charset="0"/>
                <a:cs typeface="Arial" pitchFamily="34" charset="0"/>
              </a:rPr>
              <a:t>length l   </a:t>
            </a:r>
            <a:r>
              <a:rPr lang="es-CO" sz="1400" dirty="0" smtClean="0">
                <a:latin typeface="Arial Rounded MT Bold"/>
                <a:cs typeface="Arial" pitchFamily="34" charset="0"/>
              </a:rPr>
              <a:t>»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 L </a:t>
            </a:r>
            <a:r>
              <a:rPr lang="es-CO" sz="1400" dirty="0">
                <a:latin typeface="Arial" pitchFamily="34" charset="0"/>
                <a:cs typeface="Arial" pitchFamily="34" charset="0"/>
              </a:rPr>
              <a:t>will hold tuples of the form &lt;X,d&gt; where X is a feature and d is a 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timestamp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6: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 c ← 0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7: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repeat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8: 	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c ← c +1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9: 	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Remove from L all tuples of the form &lt;X,d&gt; where c – d &lt; l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10:	</a:t>
            </a:r>
            <a:r>
              <a:rPr lang="es-CO" sz="1400" dirty="0">
                <a:latin typeface="Arial" pitchFamily="34" charset="0"/>
                <a:cs typeface="Arial" pitchFamily="34" charset="0"/>
              </a:rPr>
              <a:t>R ← Tweak( Copy(S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), L)    		</a:t>
            </a:r>
            <a:r>
              <a:rPr lang="es-CO" sz="1400" dirty="0" smtClean="0">
                <a:latin typeface="Arial Rounded MT Bold"/>
                <a:cs typeface="Arial" pitchFamily="34" charset="0"/>
              </a:rPr>
              <a:t>» 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Tweak wll not shift to a feature in L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11: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	</a:t>
            </a: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for  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n ← 1 times </a:t>
            </a: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do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12: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		W ← Tweak( Copy(S), L)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13: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		</a:t>
            </a: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if 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(Quality(W)) &gt; Quality(R)  </a:t>
            </a: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then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  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14: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			R ← W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15:	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S</a:t>
            </a: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← R</a:t>
            </a:r>
            <a:endParaRPr lang="es-CO" sz="1400" b="1" dirty="0" smtClean="0">
              <a:latin typeface="Arial" pitchFamily="34" charset="0"/>
              <a:cs typeface="Arial" pitchFamily="34" charset="0"/>
            </a:endParaRPr>
          </a:p>
          <a:p>
            <a:pPr marL="400050" lvl="1" indent="0">
              <a:spcBef>
                <a:spcPts val="0"/>
              </a:spcBef>
              <a:buNone/>
            </a:pP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16: 	for each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 feature X modified by Tweak to produce R from S </a:t>
            </a: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do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17:		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L</a:t>
            </a: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← </a:t>
            </a:r>
            <a:r>
              <a:rPr lang="es-CO" sz="1400" dirty="0">
                <a:latin typeface="Arial" pitchFamily="34" charset="0"/>
                <a:cs typeface="Arial" pitchFamily="34" charset="0"/>
              </a:rPr>
              <a:t>L 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∪ {&lt;X,c&gt;}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18: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	</a:t>
            </a: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if 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Quality(S) </a:t>
            </a:r>
            <a:r>
              <a:rPr lang="es-CO" sz="1400" dirty="0">
                <a:latin typeface="Arial" pitchFamily="34" charset="0"/>
                <a:cs typeface="Arial" pitchFamily="34" charset="0"/>
              </a:rPr>
              <a:t>&gt; 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Quality(Best) </a:t>
            </a: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then</a:t>
            </a:r>
            <a:endParaRPr lang="es-CO" sz="1400" dirty="0" smtClean="0">
              <a:latin typeface="Arial" pitchFamily="34" charset="0"/>
              <a:cs typeface="Arial" pitchFamily="34" charset="0"/>
            </a:endParaRPr>
          </a:p>
          <a:p>
            <a:pPr marL="400050" lvl="1" indent="0">
              <a:spcBef>
                <a:spcPts val="0"/>
              </a:spcBef>
              <a:buNone/>
            </a:pP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19: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		Best </a:t>
            </a:r>
            <a:r>
              <a:rPr lang="es-CO" sz="1400" dirty="0">
                <a:latin typeface="Arial" pitchFamily="34" charset="0"/>
                <a:cs typeface="Arial" pitchFamily="34" charset="0"/>
              </a:rPr>
              <a:t>← S</a:t>
            </a:r>
            <a:endParaRPr lang="es-CO" sz="1400" dirty="0" smtClean="0">
              <a:latin typeface="Arial" pitchFamily="34" charset="0"/>
              <a:cs typeface="Arial" pitchFamily="34" charset="0"/>
            </a:endParaRPr>
          </a:p>
          <a:p>
            <a:pPr marL="400050" lvl="1" indent="0">
              <a:spcBef>
                <a:spcPts val="0"/>
              </a:spcBef>
              <a:buNone/>
            </a:pP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20: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until 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 Best is the ideal solution or we have run out of time</a:t>
            </a:r>
            <a:endParaRPr lang="es-CO" sz="1400" b="1" dirty="0" smtClean="0">
              <a:latin typeface="Arial" pitchFamily="34" charset="0"/>
              <a:cs typeface="Arial" pitchFamily="34" charset="0"/>
            </a:endParaRPr>
          </a:p>
          <a:p>
            <a:pPr marL="400050" lvl="1" indent="0">
              <a:spcBef>
                <a:spcPts val="0"/>
              </a:spcBef>
              <a:buNone/>
            </a:pP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21: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return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 Best</a:t>
            </a:r>
          </a:p>
        </p:txBody>
      </p:sp>
    </p:spTree>
    <p:extLst>
      <p:ext uri="{BB962C8B-B14F-4D97-AF65-F5344CB8AC3E}">
        <p14:creationId xmlns:p14="http://schemas.microsoft.com/office/powerpoint/2010/main" val="2791254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609442" y="1600201"/>
            <a:ext cx="5544616" cy="4525963"/>
          </a:xfrm>
        </p:spPr>
        <p:txBody>
          <a:bodyPr/>
          <a:lstStyle/>
          <a:p>
            <a:endParaRPr lang="es-CO" dirty="0"/>
          </a:p>
        </p:txBody>
      </p:sp>
      <p:sp>
        <p:nvSpPr>
          <p:cNvPr id="4" name="3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81558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26"/>
            <a:ext cx="12188825" cy="6857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708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485</TotalTime>
  <Words>169</Words>
  <Application>Microsoft Office PowerPoint</Application>
  <PresentationFormat>Personalizado</PresentationFormat>
  <Paragraphs>76</Paragraphs>
  <Slides>6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6</vt:i4>
      </vt:variant>
    </vt:vector>
  </HeadingPairs>
  <TitlesOfParts>
    <vt:vector size="7" baseType="lpstr">
      <vt:lpstr>Tema de Office</vt:lpstr>
      <vt:lpstr>Presentación de PowerPoint</vt:lpstr>
      <vt:lpstr>Problema de la mochila</vt:lpstr>
      <vt:lpstr>Búsqueda Tabú (Tabú Search)</vt:lpstr>
      <vt:lpstr>Búsqueda Tabú (Tabú Search) – Características modificadas</vt:lpstr>
      <vt:lpstr>Presentación de PowerPoint</vt:lpstr>
      <vt:lpstr>Presentación de PowerPoint</vt:lpstr>
    </vt:vector>
  </TitlesOfParts>
  <Company>unicauca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lucy alejandra cruz astudillo</dc:creator>
  <cp:lastModifiedBy>dpdaniel</cp:lastModifiedBy>
  <cp:revision>27</cp:revision>
  <dcterms:created xsi:type="dcterms:W3CDTF">2019-01-31T16:13:01Z</dcterms:created>
  <dcterms:modified xsi:type="dcterms:W3CDTF">2020-05-24T23:18:32Z</dcterms:modified>
</cp:coreProperties>
</file>